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70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11" d="100"/>
          <a:sy n="211" d="100"/>
        </p:scale>
        <p:origin x="204" y="2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04.01.2025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626235" y="1540440"/>
            <a:ext cx="3388048" cy="2389032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793D81E1-8F7C-A089-79A1-275341D9A4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833"/>
            <a:ext cx="5764242" cy="324238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SRNTGT071 Apatite Ve</a:t>
            </a:r>
            <a:r>
              <a:rPr lang="hu-HU" sz="1800"/>
              <a:t>hic</a:t>
            </a:r>
            <a:r>
              <a:rPr lang="en-US" sz="1800"/>
              <a:t>le Factory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0" y="3939901"/>
            <a:ext cx="9017185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br>
              <a:rPr lang="hu-HU" sz="1100">
                <a:solidFill>
                  <a:schemeClr val="tx1"/>
                </a:solidFill>
              </a:rPr>
            </a:br>
            <a:r>
              <a:rPr lang="hu-HU" sz="1100">
                <a:solidFill>
                  <a:schemeClr val="tx1"/>
                </a:solidFill>
              </a:rPr>
              <a:t>N 67 34.193 E 033 22.115,SRNTGT071 -A: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34.224 E 033 21.999,SRNTGT071 -B: Power for production hall</a:t>
            </a:r>
          </a:p>
          <a:p>
            <a:r>
              <a:rPr lang="hu-HU" sz="1100">
                <a:solidFill>
                  <a:schemeClr val="tx1"/>
                </a:solidFill>
              </a:rPr>
              <a:t>N 67 34.237 E 033 21.986,SRNTGT071 -C: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34.215 E 033 21.934,SRNTGT071 -D: Fuel</a:t>
            </a: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>
            <a:off x="1537404" y="1084038"/>
            <a:ext cx="1090380" cy="155972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436C7B94-5D55-3D78-833F-99BA8488EC5C}"/>
              </a:ext>
            </a:extLst>
          </p:cNvPr>
          <p:cNvSpPr/>
          <p:nvPr/>
        </p:nvSpPr>
        <p:spPr>
          <a:xfrm>
            <a:off x="5764241" y="932090"/>
            <a:ext cx="3252943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N 67 34.210 E 033 22.027</a:t>
            </a:r>
          </a:p>
          <a:p>
            <a:pPr algn="ctr"/>
            <a:r>
              <a:rPr lang="hu-HU" sz="1100">
                <a:solidFill>
                  <a:schemeClr val="tx1"/>
                </a:solidFill>
              </a:rPr>
              <a:t>Apatite Veichle Factory</a:t>
            </a:r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id="{599FE571-AEAA-6E24-C9CB-1CDF64FC0761}"/>
              </a:ext>
            </a:extLst>
          </p:cNvPr>
          <p:cNvSpPr/>
          <p:nvPr/>
        </p:nvSpPr>
        <p:spPr>
          <a:xfrm>
            <a:off x="8340666" y="2949732"/>
            <a:ext cx="288032" cy="295495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3" name="Prostokąt 33">
            <a:extLst>
              <a:ext uri="{FF2B5EF4-FFF2-40B4-BE49-F238E27FC236}">
                <a16:creationId xmlns:a16="http://schemas.microsoft.com/office/drawing/2014/main" id="{5201CB8A-3545-922A-3C5C-E014ED96239C}"/>
              </a:ext>
            </a:extLst>
          </p:cNvPr>
          <p:cNvSpPr/>
          <p:nvPr/>
        </p:nvSpPr>
        <p:spPr>
          <a:xfrm>
            <a:off x="263872" y="102212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7AE187-F9B5-598F-AC85-BACD21D80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9C7A3363-77BE-D444-5E40-9105A3787B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" y="771549"/>
            <a:ext cx="5760642" cy="3240361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AA724D68-8815-FF9F-119F-0EDFD1C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SRNTGT071 Apatite Ve</a:t>
            </a:r>
            <a:r>
              <a:rPr lang="hu-HU" sz="1800"/>
              <a:t>hic</a:t>
            </a:r>
            <a:r>
              <a:rPr lang="en-US" sz="1800"/>
              <a:t>le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id="{B5460009-0817-623C-012E-7208E7630A5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br>
              <a:rPr lang="hu-HU" sz="1100">
                <a:solidFill>
                  <a:schemeClr val="tx1"/>
                </a:solidFill>
              </a:rPr>
            </a:br>
            <a:r>
              <a:rPr lang="hu-HU" sz="1100">
                <a:solidFill>
                  <a:schemeClr val="tx1"/>
                </a:solidFill>
              </a:rPr>
              <a:t>N 67 34.193 E 033 22.115,SRNTGT071 -A: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34.224 E 033 21.999,SRNTGT071 -B: Power for production hall</a:t>
            </a:r>
          </a:p>
          <a:p>
            <a:r>
              <a:rPr lang="hu-HU" sz="1100">
                <a:solidFill>
                  <a:schemeClr val="tx1"/>
                </a:solidFill>
              </a:rPr>
              <a:t>N 67 34.237 E 033 21.986,SRNTGT071 -C: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34.215 E 033 21.934,SRNTGT071 -D: Fuel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B038B3F-CB37-4A1D-C4D2-A6417E838AB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1537404" y="1084038"/>
            <a:ext cx="1192216" cy="93488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id="{E2BABC2C-6F56-E2D0-CF98-95052FCE85DE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id="{973C69C4-027D-842B-3670-3C2FB9394EC5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31262739-4A1D-C1AB-53B5-EA214C304090}"/>
              </a:ext>
            </a:extLst>
          </p:cNvPr>
          <p:cNvSpPr/>
          <p:nvPr/>
        </p:nvSpPr>
        <p:spPr>
          <a:xfrm>
            <a:off x="5626235" y="789075"/>
            <a:ext cx="3390950" cy="3133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hu-HU" sz="1100">
                <a:solidFill>
                  <a:schemeClr val="tx1"/>
                </a:solidFill>
              </a:rPr>
              <a:t>Weapon type needed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71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-A</a:t>
            </a:r>
            <a:r>
              <a:rPr lang="hu-HU" sz="1100">
                <a:solidFill>
                  <a:schemeClr val="tx1"/>
                </a:solidFill>
              </a:rPr>
              <a:t>: Production facility – This building houses key machinery that is hard to replace – destruction will disable production immediately for weeks. 4x500 lbs. OR 1x 2,000lbs weapon needed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-B</a:t>
            </a:r>
            <a:r>
              <a:rPr lang="hu-HU" sz="1100">
                <a:solidFill>
                  <a:schemeClr val="tx1"/>
                </a:solidFill>
              </a:rPr>
              <a:t>: Power for production hall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building, with surrounding trees from N-W, </a:t>
            </a:r>
            <a:r>
              <a:rPr lang="hu-HU" sz="1100" b="1">
                <a:solidFill>
                  <a:schemeClr val="tx1"/>
                </a:solidFill>
              </a:rPr>
              <a:t>impact angle 45°or greater is required FROM directions 240° towards north to 060°</a:t>
            </a:r>
            <a:br>
              <a:rPr lang="hu-HU" sz="1100" b="1">
                <a:solidFill>
                  <a:schemeClr val="tx1"/>
                </a:solidFill>
              </a:rPr>
            </a:br>
            <a:r>
              <a:rPr lang="hu-HU" sz="1100">
                <a:solidFill>
                  <a:schemeClr val="tx1"/>
                </a:solidFill>
              </a:rPr>
              <a:t>At least 1x1,000 lbs weapon needed for desired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-C</a:t>
            </a:r>
            <a:r>
              <a:rPr lang="hu-HU" sz="1100">
                <a:solidFill>
                  <a:schemeClr val="tx1"/>
                </a:solidFill>
              </a:rPr>
              <a:t>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building. At least 1x1,000 lbs weapon needed for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-D</a:t>
            </a:r>
            <a:r>
              <a:rPr lang="hu-HU" sz="1100">
                <a:solidFill>
                  <a:schemeClr val="tx1"/>
                </a:solidFill>
              </a:rPr>
              <a:t>: Fuel</a:t>
            </a:r>
          </a:p>
          <a:p>
            <a:r>
              <a:rPr lang="hu-HU" sz="1100">
                <a:solidFill>
                  <a:schemeClr val="tx1"/>
                </a:solidFill>
              </a:rPr>
              <a:t>1x2,000 lbs weapon needed</a:t>
            </a:r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" name="Prostokąt 33">
            <a:extLst>
              <a:ext uri="{FF2B5EF4-FFF2-40B4-BE49-F238E27FC236}">
                <a16:creationId xmlns:a16="http://schemas.microsoft.com/office/drawing/2014/main" id="{C185836F-F18E-BE0D-361D-A4DBB7AFCA95}"/>
              </a:ext>
            </a:extLst>
          </p:cNvPr>
          <p:cNvSpPr/>
          <p:nvPr/>
        </p:nvSpPr>
        <p:spPr>
          <a:xfrm>
            <a:off x="2640382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071B</a:t>
            </a:r>
          </a:p>
        </p:txBody>
      </p:sp>
      <p:sp>
        <p:nvSpPr>
          <p:cNvPr id="10" name="Prostokąt 33">
            <a:extLst>
              <a:ext uri="{FF2B5EF4-FFF2-40B4-BE49-F238E27FC236}">
                <a16:creationId xmlns:a16="http://schemas.microsoft.com/office/drawing/2014/main" id="{3CB0F2C9-AFE0-3A3B-1910-8741EA9F0291}"/>
              </a:ext>
            </a:extLst>
          </p:cNvPr>
          <p:cNvSpPr/>
          <p:nvPr/>
        </p:nvSpPr>
        <p:spPr>
          <a:xfrm>
            <a:off x="626700" y="318933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071D</a:t>
            </a:r>
          </a:p>
        </p:txBody>
      </p:sp>
      <p:sp>
        <p:nvSpPr>
          <p:cNvPr id="11" name="Prostokąt 33">
            <a:extLst>
              <a:ext uri="{FF2B5EF4-FFF2-40B4-BE49-F238E27FC236}">
                <a16:creationId xmlns:a16="http://schemas.microsoft.com/office/drawing/2014/main" id="{4AA2A765-5560-B3CD-8CFF-2B4AF0D97D62}"/>
              </a:ext>
            </a:extLst>
          </p:cNvPr>
          <p:cNvSpPr/>
          <p:nvPr/>
        </p:nvSpPr>
        <p:spPr>
          <a:xfrm>
            <a:off x="3995936" y="3174495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071A</a:t>
            </a:r>
          </a:p>
        </p:txBody>
      </p:sp>
      <p:cxnSp>
        <p:nvCxnSpPr>
          <p:cNvPr id="14" name="Straight Arrow Connector 51">
            <a:extLst>
              <a:ext uri="{FF2B5EF4-FFF2-40B4-BE49-F238E27FC236}">
                <a16:creationId xmlns:a16="http://schemas.microsoft.com/office/drawing/2014/main" id="{C30635FE-02A2-2FAB-FC63-17E3BDDF9742}"/>
              </a:ext>
            </a:extLst>
          </p:cNvPr>
          <p:cNvCxnSpPr>
            <a:cxnSpLocks/>
          </p:cNvCxnSpPr>
          <p:nvPr/>
        </p:nvCxnSpPr>
        <p:spPr>
          <a:xfrm flipH="1">
            <a:off x="2888386" y="1191195"/>
            <a:ext cx="403003" cy="91915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1">
            <a:extLst>
              <a:ext uri="{FF2B5EF4-FFF2-40B4-BE49-F238E27FC236}">
                <a16:creationId xmlns:a16="http://schemas.microsoft.com/office/drawing/2014/main" id="{D8887443-9790-69F2-EA96-F42D6F28DA87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269642" y="2312800"/>
            <a:ext cx="1360698" cy="87653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51">
            <a:extLst>
              <a:ext uri="{FF2B5EF4-FFF2-40B4-BE49-F238E27FC236}">
                <a16:creationId xmlns:a16="http://schemas.microsoft.com/office/drawing/2014/main" id="{F5415CDA-F423-2845-692C-FD64FB0276F5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366406" y="2458358"/>
            <a:ext cx="629530" cy="82329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45511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6297</TotalTime>
  <Words>278</Words>
  <Application>Microsoft Office PowerPoint</Application>
  <PresentationFormat>Diavetítés a képernyőre (16:9 oldalarány)</PresentationFormat>
  <Paragraphs>33</Paragraphs>
  <Slides>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SRNTGT071 Apatite Vehicle Factory</vt:lpstr>
      <vt:lpstr>SRNTGT071 Apatite Vehicle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SYTGT059_Chemical_Weapon_Sarqiyha__Research_Centre</dc:title>
  <dc:creator>132nd Virtual Wing;VIS</dc:creator>
  <cp:lastModifiedBy>Levente Tóth</cp:lastModifiedBy>
  <cp:revision>483</cp:revision>
  <dcterms:created xsi:type="dcterms:W3CDTF">2019-03-12T22:01:00Z</dcterms:created>
  <dcterms:modified xsi:type="dcterms:W3CDTF">2025-01-04T15:35:18Z</dcterms:modified>
</cp:coreProperties>
</file>